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b5e2a5f7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b5e2a5f7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b5e2a5f7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b5e2a5f7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b5e2a5f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b5e2a5f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b5e2a5f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b5e2a5f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5e2a5f7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b5e2a5f7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b5e2a5f7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b5e2a5f7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b5e2a5f7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b5e2a5f7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b5e2a5f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b5e2a5f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b5e2a5f7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b5e2a5f7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b5e2a5f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b5e2a5f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b5e2a5f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b5e2a5f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b5e2a5f7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b5e2a5f7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b5e2a5f7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b5e2a5f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b5e2a5f7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b5e2a5f7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b5e2a5f7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b5e2a5f7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b5e2a5f7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b5e2a5f7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b5e2a5f7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b5e2a5f7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b5e2a5f7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b5e2a5f7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b5e2a5f7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b5e2a5f7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b5e2a5f7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b5e2a5f7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b5e2a5f7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b5e2a5f7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b5e2a5f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b5e2a5f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b5e2a5f7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b5e2a5f7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b5e2a5f7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b5e2a5f7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b5e2a5f7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b5e2a5f7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b5e2a5f7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b5e2a5f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b5e2a5f7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b5e2a5f7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b5e2a5f7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b5e2a5f7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b5e2a5f7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b5e2a5f7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b5e2a5f7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b5e2a5f7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b5e2a5f7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b5e2a5f7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b5e2a5f7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ab5e2a5f7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b5e2a5f7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b5e2a5f7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b5e2a5f7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b5e2a5f7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b5e2a5f7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b5e2a5f7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b5e2a5f7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b5e2a5f7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b5e2a5f7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b5e2a5f7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b5e2a5f7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b5e2a5f7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b5e2a5f7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b5e2a5f7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b5e2a5f7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b5e2a5f7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b5e2a5f7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b5e2a5f7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b5e2a5f7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b5e2a5f7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DLS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Summarization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Артем Чумаченко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ROUGE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Summary: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“ the cat was found under the bed ”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Reference Summary: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“ the cat was under the bed ”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Bigrams: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cat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cat was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-"/>
            </a:pPr>
            <a:r>
              <a:rPr lang="en-GB">
                <a:solidFill>
                  <a:srgbClr val="B7B7B7"/>
                </a:solidFill>
              </a:rPr>
              <a:t>was found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-"/>
            </a:pPr>
            <a:r>
              <a:rPr lang="en-GB">
                <a:solidFill>
                  <a:srgbClr val="B7B7B7"/>
                </a:solidFill>
              </a:rPr>
              <a:t>found under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under the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bed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ROUGE</a:t>
            </a:r>
            <a:r>
              <a:rPr baseline="-25000" lang="en-GB"/>
              <a:t>2</a:t>
            </a:r>
            <a:r>
              <a:rPr lang="en-GB"/>
              <a:t> = </a:t>
            </a:r>
            <a:r>
              <a:rPr lang="en-GB">
                <a:solidFill>
                  <a:srgbClr val="0000FF"/>
                </a:solidFill>
              </a:rPr>
              <a:t>4 / 6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ROUGE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7025"/>
            <a:ext cx="8839204" cy="144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Extractive Summarization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4475"/>
            <a:ext cx="8839202" cy="247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SummaRuNNer</a:t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325" y="1017725"/>
            <a:ext cx="520934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SummaRuNNer</a:t>
            </a:r>
            <a:endParaRPr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150" y="1405574"/>
            <a:ext cx="6263699" cy="23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SummaRuNNer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0" r="47665" t="0"/>
          <a:stretch/>
        </p:blipFill>
        <p:spPr>
          <a:xfrm>
            <a:off x="311700" y="1405575"/>
            <a:ext cx="3277976" cy="23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01" y="1033427"/>
            <a:ext cx="4194597" cy="30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получить данные для обучения?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Extractive Training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Дано: Список текстов и их “сумм”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Надо: Разметить текст так, чтобы из него можно выделить главную часть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Extractive Training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Дано: Список текстов и их “сумм”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Надо: Разметить текст так, чтобы из него можно выделить главную часть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Решение: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Сравнить с помощью ROUGE все предложения текста с “суммой”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Abstractive Training</a:t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Дано: Список текстов и их “сумм”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Надо: Разметить текст так, чтобы из него можно выделить главную часть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Решение: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b="1" lang="en-GB"/>
              <a:t>Не размечать текст.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	Декодер должен сгенерировать “сумму”.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Что такое суммаризация?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275" y="1017725"/>
            <a:ext cx="59934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SummaRuNNer</a:t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513" y="1195300"/>
            <a:ext cx="5848973" cy="275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Abstractive Summarization</a:t>
            </a: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625" y="1260687"/>
            <a:ext cx="7098775" cy="30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Abstractive Summarization</a:t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5363"/>
            <a:ext cx="8839199" cy="12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Pointers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40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Pointers</a:t>
            </a:r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800" y="1017725"/>
            <a:ext cx="68584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Pointers</a:t>
            </a:r>
            <a:endParaRPr/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450" y="1396624"/>
            <a:ext cx="7043099" cy="235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Abstractive Summarization</a:t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9713"/>
            <a:ext cx="8839198" cy="964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Coverage.</a:t>
            </a:r>
            <a:endParaRPr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3213"/>
            <a:ext cx="8839202" cy="2257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to the Point</a:t>
            </a:r>
            <a:endParaRPr/>
          </a:p>
        </p:txBody>
      </p:sp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687" y="1445074"/>
            <a:ext cx="7126624" cy="22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Сравнение двух методов</a:t>
            </a:r>
            <a:endParaRPr/>
          </a:p>
        </p:txBody>
      </p:sp>
      <p:sp>
        <p:nvSpPr>
          <p:cNvPr id="227" name="Google Shape;227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SummaRuNNer:</a:t>
            </a:r>
            <a:endParaRPr sz="21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Точный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Несвязный</a:t>
            </a:r>
            <a:endParaRPr sz="1600"/>
          </a:p>
        </p:txBody>
      </p:sp>
      <p:sp>
        <p:nvSpPr>
          <p:cNvPr id="228" name="Google Shape;228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Get to the Point</a:t>
            </a:r>
            <a:endParaRPr sz="21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Связный, читабельный текст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Потеря фактов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сравнивать “суммы” текстов?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BLEU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ROUGE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Ext. + Abs.</a:t>
            </a:r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50" y="1269462"/>
            <a:ext cx="7822502" cy="26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Attention</a:t>
            </a:r>
            <a:endParaRPr/>
          </a:p>
        </p:txBody>
      </p:sp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527" y="1122700"/>
            <a:ext cx="7036951" cy="320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Attention</a:t>
            </a:r>
            <a:endParaRPr/>
          </a:p>
        </p:txBody>
      </p:sp>
      <p:pic>
        <p:nvPicPr>
          <p:cNvPr id="246" name="Google Shape;2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5263"/>
            <a:ext cx="8839199" cy="1952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Inconsistency Loss</a:t>
            </a:r>
            <a:endParaRPr/>
          </a:p>
        </p:txBody>
      </p:sp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038" y="3466600"/>
            <a:ext cx="4713920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350" y="1017725"/>
            <a:ext cx="4983296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Unified Model for Extractive and Abstractive Summarization</a:t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02" y="1425200"/>
            <a:ext cx="7339399" cy="317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Architecture: BART</a:t>
            </a:r>
            <a:endParaRPr/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1152525"/>
            <a:ext cx="19050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Architecture: BART</a:t>
            </a:r>
            <a:endParaRPr/>
          </a:p>
        </p:txBody>
      </p:sp>
      <p:pic>
        <p:nvPicPr>
          <p:cNvPr id="271" name="Google Shape;2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925" y="1361263"/>
            <a:ext cx="5994151" cy="24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Noise AutoEncoders</a:t>
            </a:r>
            <a:endParaRPr/>
          </a:p>
        </p:txBody>
      </p:sp>
      <p:pic>
        <p:nvPicPr>
          <p:cNvPr id="277" name="Google Shape;2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100" y="1616778"/>
            <a:ext cx="7117800" cy="1909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Noise</a:t>
            </a:r>
            <a:endParaRPr/>
          </a:p>
        </p:txBody>
      </p:sp>
      <p:pic>
        <p:nvPicPr>
          <p:cNvPr id="283" name="Google Shape;2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637" y="1680974"/>
            <a:ext cx="6430725" cy="1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Pretraining Objective</a:t>
            </a:r>
            <a:endParaRPr/>
          </a:p>
        </p:txBody>
      </p:sp>
      <p:pic>
        <p:nvPicPr>
          <p:cNvPr id="289" name="Google Shape;2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575" y="1017729"/>
            <a:ext cx="4126726" cy="16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3" y="3259975"/>
            <a:ext cx="4850699" cy="13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сравнивать “суммы” текстов?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-"/>
            </a:pPr>
            <a:r>
              <a:rPr lang="en-GB">
                <a:solidFill>
                  <a:srgbClr val="CCCCCC"/>
                </a:solidFill>
              </a:rPr>
              <a:t>BLEU</a:t>
            </a:r>
            <a:endParaRPr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ROUGE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-"/>
            </a:pPr>
            <a:r>
              <a:rPr lang="en-GB">
                <a:solidFill>
                  <a:srgbClr val="CCCCCC"/>
                </a:solidFill>
              </a:rPr>
              <a:t>WER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Где применяется BART?</a:t>
            </a:r>
            <a:endParaRPr/>
          </a:p>
        </p:txBody>
      </p:sp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Классификация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Генерация текста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Машинный перевод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Где применяется BART?</a:t>
            </a:r>
            <a:endParaRPr/>
          </a:p>
        </p:txBody>
      </p:sp>
      <p:sp>
        <p:nvSpPr>
          <p:cNvPr id="302" name="Google Shape;30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Классификация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Генерация текста (</a:t>
            </a:r>
            <a:r>
              <a:rPr b="1" lang="en-GB"/>
              <a:t>Суммаризация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Машинный перевод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BART и “Суммы”</a:t>
            </a:r>
            <a:endParaRPr/>
          </a:p>
        </p:txBody>
      </p:sp>
      <p:pic>
        <p:nvPicPr>
          <p:cNvPr id="308" name="Google Shape;308;p54"/>
          <p:cNvPicPr preferRelativeResize="0"/>
          <p:nvPr/>
        </p:nvPicPr>
        <p:blipFill rotWithShape="1">
          <a:blip r:embed="rId3">
            <a:alphaModFix/>
          </a:blip>
          <a:srcRect b="19307" l="0" r="0" t="16482"/>
          <a:stretch/>
        </p:blipFill>
        <p:spPr>
          <a:xfrm>
            <a:off x="211525" y="1453825"/>
            <a:ext cx="8562268" cy="22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4"/>
          <p:cNvSpPr txBox="1"/>
          <p:nvPr/>
        </p:nvSpPr>
        <p:spPr>
          <a:xfrm>
            <a:off x="1252600" y="3674300"/>
            <a:ext cx="1878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ТЕКСТ</a:t>
            </a:r>
            <a:endParaRPr b="1" sz="2400"/>
          </a:p>
        </p:txBody>
      </p:sp>
      <p:sp>
        <p:nvSpPr>
          <p:cNvPr id="310" name="Google Shape;310;p54"/>
          <p:cNvSpPr txBox="1"/>
          <p:nvPr/>
        </p:nvSpPr>
        <p:spPr>
          <a:xfrm>
            <a:off x="5887225" y="778925"/>
            <a:ext cx="201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“СУММА”</a:t>
            </a:r>
            <a:endParaRPr b="1"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Summarization Result</a:t>
            </a:r>
            <a:endParaRPr/>
          </a:p>
        </p:txBody>
      </p:sp>
      <p:pic>
        <p:nvPicPr>
          <p:cNvPr id="316" name="Google Shape;3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9325"/>
            <a:ext cx="8839201" cy="283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ROUGE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Summary: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“ the cat was found under the bed 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Reference Summary: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“ the cat was under the bed ”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ROUGE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Summary: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“ the cat was found under the bed ”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Reference Summary: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“ the cat was under the bed ”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Bigrams: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cat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cat was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</a:t>
            </a:r>
            <a:r>
              <a:rPr lang="en-GB"/>
              <a:t>as found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found 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under the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</a:t>
            </a:r>
            <a:r>
              <a:rPr lang="en-GB"/>
              <a:t>he bed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ROUGE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8" y="1490925"/>
            <a:ext cx="6096025" cy="31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ROUGE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Summary: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“ the cat was found under the bed ”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Reference Summary: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“ the cat was under the bed ”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Bigrams: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cat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cat was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was found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found under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under the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bed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ROUGE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Summary: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“ the cat was found under the bed ”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Reference Summary: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“ the cat was under the bed ”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Bigrams: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cat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cat was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-"/>
            </a:pPr>
            <a:r>
              <a:rPr lang="en-GB">
                <a:solidFill>
                  <a:srgbClr val="B7B7B7"/>
                </a:solidFill>
              </a:rPr>
              <a:t>was found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-"/>
            </a:pPr>
            <a:r>
              <a:rPr lang="en-GB">
                <a:solidFill>
                  <a:srgbClr val="B7B7B7"/>
                </a:solidFill>
              </a:rPr>
              <a:t>found under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under the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bed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